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p:scale>
          <a:sx n="70" d="100"/>
          <a:sy n="70" d="100"/>
        </p:scale>
        <p:origin x="7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9BE29-565E-4C07-8C87-59032F8A84C5}"/>
              </a:ext>
            </a:extLst>
          </p:cNvPr>
          <p:cNvSpPr>
            <a:spLocks noGrp="1"/>
          </p:cNvSpPr>
          <p:nvPr>
            <p:ph type="ctrTitle"/>
          </p:nvPr>
        </p:nvSpPr>
        <p:spPr/>
        <p:txBody>
          <a:bodyPr/>
          <a:lstStyle/>
          <a:p>
            <a:r>
              <a:rPr lang="en-CA" dirty="0"/>
              <a:t>virtual Engagement and decision making</a:t>
            </a:r>
          </a:p>
        </p:txBody>
      </p:sp>
      <p:sp>
        <p:nvSpPr>
          <p:cNvPr id="3" name="Subtitle 2">
            <a:extLst>
              <a:ext uri="{FF2B5EF4-FFF2-40B4-BE49-F238E27FC236}">
                <a16:creationId xmlns:a16="http://schemas.microsoft.com/office/drawing/2014/main" id="{C66F2B4E-597A-4D12-A22F-723564CA8112}"/>
              </a:ext>
            </a:extLst>
          </p:cNvPr>
          <p:cNvSpPr>
            <a:spLocks noGrp="1"/>
          </p:cNvSpPr>
          <p:nvPr>
            <p:ph type="subTitle" idx="1"/>
          </p:nvPr>
        </p:nvSpPr>
        <p:spPr/>
        <p:txBody>
          <a:bodyPr>
            <a:normAutofit fontScale="85000" lnSpcReduction="20000"/>
          </a:bodyPr>
          <a:lstStyle/>
          <a:p>
            <a:r>
              <a:rPr lang="en-CA" sz="1600" dirty="0"/>
              <a:t>Collette Sunday, band administrator</a:t>
            </a:r>
          </a:p>
          <a:p>
            <a:r>
              <a:rPr lang="en-CA" sz="1600" dirty="0"/>
              <a:t>Upper Nicola band </a:t>
            </a:r>
          </a:p>
          <a:p>
            <a:endParaRPr lang="en-CA" sz="1600" dirty="0"/>
          </a:p>
          <a:p>
            <a:r>
              <a:rPr lang="en-CA" sz="1600" dirty="0"/>
              <a:t>FNPSS Webinar May 27, 2020</a:t>
            </a:r>
          </a:p>
        </p:txBody>
      </p:sp>
    </p:spTree>
    <p:extLst>
      <p:ext uri="{BB962C8B-B14F-4D97-AF65-F5344CB8AC3E}">
        <p14:creationId xmlns:p14="http://schemas.microsoft.com/office/powerpoint/2010/main" val="407683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4C4F-1193-4F6B-81B8-B429A061070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0C0A4A1-33DE-42EA-943A-CA7B310A6BC2}"/>
              </a:ext>
            </a:extLst>
          </p:cNvPr>
          <p:cNvSpPr>
            <a:spLocks noGrp="1"/>
          </p:cNvSpPr>
          <p:nvPr>
            <p:ph sz="quarter" idx="13"/>
          </p:nvPr>
        </p:nvSpPr>
        <p:spPr/>
        <p:txBody>
          <a:bodyPr>
            <a:normAutofit lnSpcReduction="10000"/>
          </a:bodyPr>
          <a:lstStyle/>
          <a:p>
            <a:r>
              <a:rPr lang="en-CA" sz="2400" cap="none" dirty="0"/>
              <a:t>In Jan 2020 UNB made amendments to the Custom UNB Election Regulations.</a:t>
            </a:r>
          </a:p>
          <a:p>
            <a:r>
              <a:rPr lang="en-CA" sz="2400" cap="none" dirty="0"/>
              <a:t>One of the changes was to allow voters to vote electronically.</a:t>
            </a:r>
          </a:p>
          <a:p>
            <a:r>
              <a:rPr lang="en-CA" sz="2400" cap="none" dirty="0"/>
              <a:t>Election was scheduled for Mar 21/20 with advance poll on Mar 14/20</a:t>
            </a:r>
          </a:p>
          <a:p>
            <a:r>
              <a:rPr lang="en-CA" sz="2400" cap="none" dirty="0"/>
              <a:t>On Mar 18/20 UNB declared a local emergency due to the coronavirus,      COVID-19.</a:t>
            </a:r>
          </a:p>
          <a:p>
            <a:r>
              <a:rPr lang="en-CA" sz="2400" cap="none" dirty="0"/>
              <a:t>Polls on The Advance Poll and Election Day were open for in person voting, as well as electronic voting.</a:t>
            </a:r>
          </a:p>
          <a:p>
            <a:endParaRPr lang="en-CA" dirty="0"/>
          </a:p>
        </p:txBody>
      </p:sp>
    </p:spTree>
    <p:extLst>
      <p:ext uri="{BB962C8B-B14F-4D97-AF65-F5344CB8AC3E}">
        <p14:creationId xmlns:p14="http://schemas.microsoft.com/office/powerpoint/2010/main" val="624547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FD6DFB-A8A5-43E9-A900-A65B26C6C143}"/>
              </a:ext>
            </a:extLst>
          </p:cNvPr>
          <p:cNvSpPr>
            <a:spLocks noGrp="1"/>
          </p:cNvSpPr>
          <p:nvPr>
            <p:ph sz="quarter" idx="13"/>
          </p:nvPr>
        </p:nvSpPr>
        <p:spPr>
          <a:xfrm>
            <a:off x="913774" y="1460310"/>
            <a:ext cx="10363826" cy="4330889"/>
          </a:xfrm>
        </p:spPr>
        <p:txBody>
          <a:bodyPr>
            <a:normAutofit fontScale="25000" lnSpcReduction="20000"/>
          </a:bodyPr>
          <a:lstStyle/>
          <a:p>
            <a:r>
              <a:rPr lang="en-US" sz="9600" cap="none" dirty="0"/>
              <a:t>In the UNB Custom Election Regulation, the vote count is scheduled to take place on the day after election day, so in this case Mar 22/20.</a:t>
            </a:r>
          </a:p>
          <a:p>
            <a:r>
              <a:rPr lang="en-US" sz="9600" cap="none" dirty="0"/>
              <a:t>In the Regulations, membership are invited to witness the count in person. </a:t>
            </a:r>
          </a:p>
          <a:p>
            <a:r>
              <a:rPr lang="en-US" sz="9600" cap="none" dirty="0"/>
              <a:t>With the Local Emergency due to COVID-19, we needed to find a safe alternative.</a:t>
            </a:r>
          </a:p>
          <a:p>
            <a:r>
              <a:rPr lang="en-US" sz="9600" cap="none" dirty="0"/>
              <a:t>UNB requested that they borrow FNPSS's ZOOM account to broadcast the Count.</a:t>
            </a:r>
          </a:p>
          <a:p>
            <a:r>
              <a:rPr lang="en-US" sz="9600" cap="none" dirty="0"/>
              <a:t>UNB posted updates on how count would proceed on UNB website and UNB Facebook pg.</a:t>
            </a:r>
          </a:p>
          <a:p>
            <a:r>
              <a:rPr lang="en-US" sz="9600" cap="none" dirty="0"/>
              <a:t>The count took place, the results were posted immediately, and we were able to engage with UNB Community members.</a:t>
            </a:r>
          </a:p>
          <a:p>
            <a:endParaRPr lang="en-CA" dirty="0"/>
          </a:p>
        </p:txBody>
      </p:sp>
    </p:spTree>
    <p:extLst>
      <p:ext uri="{BB962C8B-B14F-4D97-AF65-F5344CB8AC3E}">
        <p14:creationId xmlns:p14="http://schemas.microsoft.com/office/powerpoint/2010/main" val="378365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2D176-670C-4745-B410-4BD817E6468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086780A-92D8-405E-ACC9-ED4BE8D4CB67}"/>
              </a:ext>
            </a:extLst>
          </p:cNvPr>
          <p:cNvSpPr>
            <a:spLocks noGrp="1"/>
          </p:cNvSpPr>
          <p:nvPr>
            <p:ph sz="quarter" idx="13"/>
          </p:nvPr>
        </p:nvSpPr>
        <p:spPr/>
        <p:txBody>
          <a:bodyPr>
            <a:normAutofit/>
          </a:bodyPr>
          <a:lstStyle/>
          <a:p>
            <a:r>
              <a:rPr lang="en-US" sz="2400" cap="none" dirty="0"/>
              <a:t>The UNB Election 2020 was the second time we utilized the electronic platform for UNB electors to vote. In November 2019, UNB held  referendum to seek direction on ratification of the TMX Impact Benefit Agreement. </a:t>
            </a:r>
          </a:p>
          <a:p>
            <a:r>
              <a:rPr lang="en-US" dirty="0"/>
              <a:t> </a:t>
            </a:r>
          </a:p>
          <a:p>
            <a:endParaRPr lang="en-CA" dirty="0"/>
          </a:p>
        </p:txBody>
      </p:sp>
    </p:spTree>
    <p:extLst>
      <p:ext uri="{BB962C8B-B14F-4D97-AF65-F5344CB8AC3E}">
        <p14:creationId xmlns:p14="http://schemas.microsoft.com/office/powerpoint/2010/main" val="2650878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71C9-FC9F-41A9-A9E1-264B17836A3C}"/>
              </a:ext>
            </a:extLst>
          </p:cNvPr>
          <p:cNvSpPr>
            <a:spLocks noGrp="1"/>
          </p:cNvSpPr>
          <p:nvPr>
            <p:ph type="title"/>
          </p:nvPr>
        </p:nvSpPr>
        <p:spPr/>
        <p:txBody>
          <a:bodyPr/>
          <a:lstStyle/>
          <a:p>
            <a:r>
              <a:rPr lang="en-CA" dirty="0"/>
              <a:t>Results</a:t>
            </a:r>
          </a:p>
        </p:txBody>
      </p:sp>
      <p:graphicFrame>
        <p:nvGraphicFramePr>
          <p:cNvPr id="4" name="Table 4">
            <a:extLst>
              <a:ext uri="{FF2B5EF4-FFF2-40B4-BE49-F238E27FC236}">
                <a16:creationId xmlns:a16="http://schemas.microsoft.com/office/drawing/2014/main" id="{2CF2ADBE-3CFD-4F96-89FC-A1C52252A975}"/>
              </a:ext>
            </a:extLst>
          </p:cNvPr>
          <p:cNvGraphicFramePr>
            <a:graphicFrameLocks noGrp="1"/>
          </p:cNvGraphicFramePr>
          <p:nvPr>
            <p:ph sz="quarter" idx="13"/>
            <p:extLst>
              <p:ext uri="{D42A27DB-BD31-4B8C-83A1-F6EECF244321}">
                <p14:modId xmlns:p14="http://schemas.microsoft.com/office/powerpoint/2010/main" val="1333149599"/>
              </p:ext>
            </p:extLst>
          </p:nvPr>
        </p:nvGraphicFramePr>
        <p:xfrm>
          <a:off x="914400" y="2366963"/>
          <a:ext cx="10363200" cy="3484880"/>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val="2200919597"/>
                    </a:ext>
                  </a:extLst>
                </a:gridCol>
                <a:gridCol w="3454400">
                  <a:extLst>
                    <a:ext uri="{9D8B030D-6E8A-4147-A177-3AD203B41FA5}">
                      <a16:colId xmlns:a16="http://schemas.microsoft.com/office/drawing/2014/main" val="133011654"/>
                    </a:ext>
                  </a:extLst>
                </a:gridCol>
                <a:gridCol w="3454400">
                  <a:extLst>
                    <a:ext uri="{9D8B030D-6E8A-4147-A177-3AD203B41FA5}">
                      <a16:colId xmlns:a16="http://schemas.microsoft.com/office/drawing/2014/main" val="2979598703"/>
                    </a:ext>
                  </a:extLst>
                </a:gridCol>
              </a:tblGrid>
              <a:tr h="370840">
                <a:tc>
                  <a:txBody>
                    <a:bodyPr/>
                    <a:lstStyle/>
                    <a:p>
                      <a:r>
                        <a:rPr lang="en-CA" dirty="0"/>
                        <a:t>Election 2020</a:t>
                      </a:r>
                    </a:p>
                  </a:txBody>
                  <a:tcPr/>
                </a:tc>
                <a:tc>
                  <a:txBody>
                    <a:bodyPr/>
                    <a:lstStyle/>
                    <a:p>
                      <a:r>
                        <a:rPr lang="en-CA" dirty="0"/>
                        <a:t>Referendum 2019</a:t>
                      </a:r>
                    </a:p>
                  </a:txBody>
                  <a:tcPr/>
                </a:tc>
                <a:tc>
                  <a:txBody>
                    <a:bodyPr/>
                    <a:lstStyle/>
                    <a:p>
                      <a:r>
                        <a:rPr lang="en-CA" dirty="0"/>
                        <a:t>Election 2017</a:t>
                      </a:r>
                    </a:p>
                  </a:txBody>
                  <a:tcPr/>
                </a:tc>
                <a:extLst>
                  <a:ext uri="{0D108BD9-81ED-4DB2-BD59-A6C34878D82A}">
                    <a16:rowId xmlns:a16="http://schemas.microsoft.com/office/drawing/2014/main" val="1017366499"/>
                  </a:ext>
                </a:extLst>
              </a:tr>
              <a:tr h="370840">
                <a:tc>
                  <a:txBody>
                    <a:bodyPr/>
                    <a:lstStyle/>
                    <a:p>
                      <a:r>
                        <a:rPr lang="en-CA" dirty="0"/>
                        <a:t>Eligible voters: 798</a:t>
                      </a:r>
                    </a:p>
                    <a:p>
                      <a:endParaRPr lang="en-CA" dirty="0"/>
                    </a:p>
                    <a:p>
                      <a:r>
                        <a:rPr lang="en-CA" dirty="0"/>
                        <a:t>Total votes: 326 or 40%</a:t>
                      </a:r>
                    </a:p>
                  </a:txBody>
                  <a:tcPr/>
                </a:tc>
                <a:tc>
                  <a:txBody>
                    <a:bodyPr/>
                    <a:lstStyle/>
                    <a:p>
                      <a:r>
                        <a:rPr lang="en-CA" dirty="0"/>
                        <a:t>Eligible voters: 798</a:t>
                      </a:r>
                    </a:p>
                    <a:p>
                      <a:endParaRPr lang="en-CA" dirty="0"/>
                    </a:p>
                    <a:p>
                      <a:r>
                        <a:rPr lang="en-CA" dirty="0"/>
                        <a:t>Total votes: 158 or 20%</a:t>
                      </a:r>
                    </a:p>
                  </a:txBody>
                  <a:tcPr/>
                </a:tc>
                <a:tc>
                  <a:txBody>
                    <a:bodyPr/>
                    <a:lstStyle/>
                    <a:p>
                      <a:r>
                        <a:rPr lang="en-CA" dirty="0"/>
                        <a:t>Eligible voters: 798</a:t>
                      </a:r>
                    </a:p>
                    <a:p>
                      <a:endParaRPr lang="en-CA" dirty="0"/>
                    </a:p>
                    <a:p>
                      <a:r>
                        <a:rPr lang="en-CA" dirty="0"/>
                        <a:t>Total votes: 247</a:t>
                      </a:r>
                    </a:p>
                    <a:p>
                      <a:endParaRPr lang="en-CA" dirty="0"/>
                    </a:p>
                  </a:txBody>
                  <a:tcPr/>
                </a:tc>
                <a:extLst>
                  <a:ext uri="{0D108BD9-81ED-4DB2-BD59-A6C34878D82A}">
                    <a16:rowId xmlns:a16="http://schemas.microsoft.com/office/drawing/2014/main" val="3520312474"/>
                  </a:ext>
                </a:extLst>
              </a:tr>
              <a:tr h="370840">
                <a:tc>
                  <a:txBody>
                    <a:bodyPr/>
                    <a:lstStyle/>
                    <a:p>
                      <a:endParaRPr lang="en-CA" dirty="0"/>
                    </a:p>
                    <a:p>
                      <a:r>
                        <a:rPr lang="en-CA" dirty="0"/>
                        <a:t>Electronic: 158 or  48%</a:t>
                      </a:r>
                    </a:p>
                  </a:txBody>
                  <a:tcPr/>
                </a:tc>
                <a:tc>
                  <a:txBody>
                    <a:bodyPr/>
                    <a:lstStyle/>
                    <a:p>
                      <a:endParaRPr lang="en-CA" dirty="0"/>
                    </a:p>
                    <a:p>
                      <a:r>
                        <a:rPr lang="en-CA" dirty="0"/>
                        <a:t>Electronic: 64 or 54%</a:t>
                      </a:r>
                    </a:p>
                  </a:txBody>
                  <a:tcPr/>
                </a:tc>
                <a:tc>
                  <a:txBody>
                    <a:bodyPr/>
                    <a:lstStyle/>
                    <a:p>
                      <a:endParaRPr lang="en-CA" dirty="0"/>
                    </a:p>
                    <a:p>
                      <a:r>
                        <a:rPr lang="en-CA" dirty="0"/>
                        <a:t>Mail in: 2 or .008%</a:t>
                      </a:r>
                    </a:p>
                  </a:txBody>
                  <a:tcPr/>
                </a:tc>
                <a:extLst>
                  <a:ext uri="{0D108BD9-81ED-4DB2-BD59-A6C34878D82A}">
                    <a16:rowId xmlns:a16="http://schemas.microsoft.com/office/drawing/2014/main" val="2365964870"/>
                  </a:ext>
                </a:extLst>
              </a:tr>
              <a:tr h="370840">
                <a:tc>
                  <a:txBody>
                    <a:bodyPr/>
                    <a:lstStyle/>
                    <a:p>
                      <a:r>
                        <a:rPr lang="en-CA" dirty="0"/>
                        <a:t>In person: 168 or 51.5%</a:t>
                      </a:r>
                    </a:p>
                    <a:p>
                      <a:endParaRPr lang="en-CA" dirty="0"/>
                    </a:p>
                    <a:p>
                      <a:endParaRPr lang="en-CA" dirty="0"/>
                    </a:p>
                  </a:txBody>
                  <a:tcPr/>
                </a:tc>
                <a:tc>
                  <a:txBody>
                    <a:bodyPr/>
                    <a:lstStyle/>
                    <a:p>
                      <a:r>
                        <a:rPr lang="en-CA" dirty="0"/>
                        <a:t>In person: 59 or 59.5%</a:t>
                      </a:r>
                    </a:p>
                  </a:txBody>
                  <a:tcPr/>
                </a:tc>
                <a:tc>
                  <a:txBody>
                    <a:bodyPr/>
                    <a:lstStyle/>
                    <a:p>
                      <a:r>
                        <a:rPr lang="en-CA" dirty="0"/>
                        <a:t>In person: 245 or 99.19%</a:t>
                      </a:r>
                    </a:p>
                  </a:txBody>
                  <a:tcPr/>
                </a:tc>
                <a:extLst>
                  <a:ext uri="{0D108BD9-81ED-4DB2-BD59-A6C34878D82A}">
                    <a16:rowId xmlns:a16="http://schemas.microsoft.com/office/drawing/2014/main" val="3239246051"/>
                  </a:ext>
                </a:extLst>
              </a:tr>
              <a:tr h="370840">
                <a:tc>
                  <a:txBody>
                    <a:bodyPr/>
                    <a:lstStyle/>
                    <a:p>
                      <a:endParaRPr lang="en-CA" dirty="0"/>
                    </a:p>
                  </a:txBody>
                  <a:tcPr/>
                </a:tc>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559742933"/>
                  </a:ext>
                </a:extLst>
              </a:tr>
            </a:tbl>
          </a:graphicData>
        </a:graphic>
      </p:graphicFrame>
    </p:spTree>
    <p:extLst>
      <p:ext uri="{BB962C8B-B14F-4D97-AF65-F5344CB8AC3E}">
        <p14:creationId xmlns:p14="http://schemas.microsoft.com/office/powerpoint/2010/main" val="182061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0C5F49-CCDE-4741-A691-1B9868C26AA0}"/>
              </a:ext>
            </a:extLst>
          </p:cNvPr>
          <p:cNvSpPr>
            <a:spLocks noGrp="1"/>
          </p:cNvSpPr>
          <p:nvPr>
            <p:ph sz="quarter" idx="13"/>
          </p:nvPr>
        </p:nvSpPr>
        <p:spPr/>
        <p:txBody>
          <a:bodyPr/>
          <a:lstStyle/>
          <a:p>
            <a:endParaRPr lang="en-CA" dirty="0"/>
          </a:p>
        </p:txBody>
      </p:sp>
      <p:sp>
        <p:nvSpPr>
          <p:cNvPr id="5" name="Rectangle 4">
            <a:extLst>
              <a:ext uri="{FF2B5EF4-FFF2-40B4-BE49-F238E27FC236}">
                <a16:creationId xmlns:a16="http://schemas.microsoft.com/office/drawing/2014/main" id="{9985608A-02AB-42F7-B95E-D152E0B7F4A6}"/>
              </a:ext>
            </a:extLst>
          </p:cNvPr>
          <p:cNvSpPr/>
          <p:nvPr/>
        </p:nvSpPr>
        <p:spPr>
          <a:xfrm>
            <a:off x="1421328" y="2527277"/>
            <a:ext cx="9348717" cy="3970318"/>
          </a:xfrm>
          <a:prstGeom prst="rect">
            <a:avLst/>
          </a:prstGeom>
        </p:spPr>
        <p:txBody>
          <a:bodyPr wrap="square">
            <a:spAutoFit/>
          </a:bodyPr>
          <a:lstStyle/>
          <a:p>
            <a:r>
              <a:rPr lang="en-US" sz="2800" dirty="0"/>
              <a:t>It has been beneficial to have electronic voting in both Referendum 2019 and Election.</a:t>
            </a:r>
          </a:p>
          <a:p>
            <a:r>
              <a:rPr lang="en-US" sz="2800" dirty="0"/>
              <a:t> 2020.</a:t>
            </a:r>
          </a:p>
          <a:p>
            <a:r>
              <a:rPr lang="en-US" sz="2800" dirty="0"/>
              <a:t>More members voted.</a:t>
            </a:r>
          </a:p>
          <a:p>
            <a:r>
              <a:rPr lang="en-US" sz="2800" dirty="0"/>
              <a:t>We provided a safe mechanism for members to cast their ballot and witness the count in Mar 2020.</a:t>
            </a:r>
          </a:p>
          <a:p>
            <a:r>
              <a:rPr lang="en-US" sz="2800" dirty="0"/>
              <a:t> </a:t>
            </a:r>
          </a:p>
          <a:p>
            <a:r>
              <a:rPr lang="en-US" sz="2800" dirty="0"/>
              <a:t>UNB is looking at other ways to engage our community members in the new environment we are operating in.</a:t>
            </a:r>
          </a:p>
        </p:txBody>
      </p:sp>
    </p:spTree>
    <p:extLst>
      <p:ext uri="{BB962C8B-B14F-4D97-AF65-F5344CB8AC3E}">
        <p14:creationId xmlns:p14="http://schemas.microsoft.com/office/powerpoint/2010/main" val="104535246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154</TotalTime>
  <Words>381</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virtual Engagement and decision making</vt:lpstr>
      <vt:lpstr>PowerPoint Presentation</vt:lpstr>
      <vt:lpstr>PowerPoint Presentation</vt:lpstr>
      <vt:lpstr>PowerPoint Presentation</vt:lpstr>
      <vt:lpstr>Results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Collette Sunday</dc:creator>
  <cp:lastModifiedBy>Collette Sunday</cp:lastModifiedBy>
  <cp:revision>7</cp:revision>
  <dcterms:created xsi:type="dcterms:W3CDTF">2020-05-27T15:21:07Z</dcterms:created>
  <dcterms:modified xsi:type="dcterms:W3CDTF">2020-05-27T17:56:07Z</dcterms:modified>
</cp:coreProperties>
</file>