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1" r:id="rId1"/>
    <p:sldMasterId id="2147483697" r:id="rId2"/>
    <p:sldMasterId id="2147483701" r:id="rId3"/>
  </p:sldMasterIdLst>
  <p:notesMasterIdLst>
    <p:notesMasterId r:id="rId14"/>
  </p:notesMasterIdLst>
  <p:handoutMasterIdLst>
    <p:handoutMasterId r:id="rId15"/>
  </p:handoutMasterIdLst>
  <p:sldIdLst>
    <p:sldId id="423" r:id="rId4"/>
    <p:sldId id="429" r:id="rId5"/>
    <p:sldId id="475" r:id="rId6"/>
    <p:sldId id="427" r:id="rId7"/>
    <p:sldId id="435" r:id="rId8"/>
    <p:sldId id="436" r:id="rId9"/>
    <p:sldId id="476" r:id="rId10"/>
    <p:sldId id="477" r:id="rId11"/>
    <p:sldId id="478" r:id="rId12"/>
    <p:sldId id="474"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3E18"/>
    <a:srgbClr val="FC9372"/>
    <a:srgbClr val="FEE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5" autoAdjust="0"/>
    <p:restoredTop sz="78097" autoAdjust="0"/>
  </p:normalViewPr>
  <p:slideViewPr>
    <p:cSldViewPr>
      <p:cViewPr varScale="1">
        <p:scale>
          <a:sx n="71" d="100"/>
          <a:sy n="71" d="100"/>
        </p:scale>
        <p:origin x="1482" y="39"/>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1"/>
            <a:ext cx="2971800" cy="465138"/>
          </a:xfrm>
          <a:prstGeom prst="rect">
            <a:avLst/>
          </a:prstGeom>
        </p:spPr>
        <p:txBody>
          <a:bodyPr vert="horz" lIns="91440" tIns="45720" rIns="91440" bIns="45720" rtlCol="0"/>
          <a:lstStyle>
            <a:lvl1pPr algn="r">
              <a:defRPr sz="1200"/>
            </a:lvl1pPr>
          </a:lstStyle>
          <a:p>
            <a:fld id="{74C74ABF-0353-42DB-B19B-2BD08D5E5E25}" type="datetimeFigureOut">
              <a:rPr lang="en-CA" smtClean="0"/>
              <a:t>12/06/20</a:t>
            </a:fld>
            <a:endParaRPr lang="en-CA"/>
          </a:p>
        </p:txBody>
      </p:sp>
      <p:sp>
        <p:nvSpPr>
          <p:cNvPr id="4" name="Footer Placeholder 3"/>
          <p:cNvSpPr>
            <a:spLocks noGrp="1"/>
          </p:cNvSpPr>
          <p:nvPr>
            <p:ph type="ftr" sz="quarter" idx="2"/>
          </p:nvPr>
        </p:nvSpPr>
        <p:spPr>
          <a:xfrm>
            <a:off x="0" y="8829676"/>
            <a:ext cx="2971800"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29676"/>
            <a:ext cx="2971800" cy="465138"/>
          </a:xfrm>
          <a:prstGeom prst="rect">
            <a:avLst/>
          </a:prstGeom>
        </p:spPr>
        <p:txBody>
          <a:bodyPr vert="horz" lIns="91440" tIns="45720" rIns="91440" bIns="45720" rtlCol="0" anchor="b"/>
          <a:lstStyle>
            <a:lvl1pPr algn="r">
              <a:defRPr sz="1200"/>
            </a:lvl1pPr>
          </a:lstStyle>
          <a:p>
            <a:fld id="{0C477600-2C00-4C0D-AEE1-70CDD0572AA7}" type="slidenum">
              <a:rPr lang="en-CA" smtClean="0"/>
              <a:t>‹#›</a:t>
            </a:fld>
            <a:endParaRPr lang="en-CA"/>
          </a:p>
        </p:txBody>
      </p:sp>
    </p:spTree>
    <p:extLst>
      <p:ext uri="{BB962C8B-B14F-4D97-AF65-F5344CB8AC3E}">
        <p14:creationId xmlns:p14="http://schemas.microsoft.com/office/powerpoint/2010/main" val="312243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55947539-E5F6-4762-BB89-ABB632BA06C8}" type="datetimeFigureOut">
              <a:rPr lang="en-CA" smtClean="0"/>
              <a:t>12/06/20</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685800" y="4415792"/>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BEDDB73B-7579-45BD-80C0-B6ECC0BE3482}" type="slidenum">
              <a:rPr lang="en-CA" smtClean="0"/>
              <a:t>‹#›</a:t>
            </a:fld>
            <a:endParaRPr lang="en-CA"/>
          </a:p>
        </p:txBody>
      </p:sp>
    </p:spTree>
    <p:extLst>
      <p:ext uri="{BB962C8B-B14F-4D97-AF65-F5344CB8AC3E}">
        <p14:creationId xmlns:p14="http://schemas.microsoft.com/office/powerpoint/2010/main" val="347993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ESDC Labour Program, Part II is the federal regulator for Occupational Health and Safety.</a:t>
            </a:r>
          </a:p>
          <a:p>
            <a:endParaRPr lang="en-CA" baseline="0" dirty="0" smtClean="0"/>
          </a:p>
          <a:p>
            <a:r>
              <a:rPr lang="en-CA" baseline="0" dirty="0" smtClean="0"/>
              <a:t>We conduct work site inspections, offer information sessions to employers and are involved in workplace investigations of serious accidents, complaints and refusals to work related to conditions of danger. </a:t>
            </a:r>
          </a:p>
        </p:txBody>
      </p:sp>
      <p:sp>
        <p:nvSpPr>
          <p:cNvPr id="4" name="Slide Number Placeholder 3"/>
          <p:cNvSpPr>
            <a:spLocks noGrp="1"/>
          </p:cNvSpPr>
          <p:nvPr>
            <p:ph type="sldNum" sz="quarter" idx="10"/>
          </p:nvPr>
        </p:nvSpPr>
        <p:spPr/>
        <p:txBody>
          <a:bodyPr/>
          <a:lstStyle/>
          <a:p>
            <a:fld id="{BEDDB73B-7579-45BD-80C0-B6ECC0BE3482}" type="slidenum">
              <a:rPr lang="en-CA" smtClean="0"/>
              <a:t>1</a:t>
            </a:fld>
            <a:endParaRPr lang="en-CA"/>
          </a:p>
        </p:txBody>
      </p:sp>
    </p:spTree>
    <p:extLst>
      <p:ext uri="{BB962C8B-B14F-4D97-AF65-F5344CB8AC3E}">
        <p14:creationId xmlns:p14="http://schemas.microsoft.com/office/powerpoint/2010/main" val="3686996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Band/Nation</a:t>
            </a:r>
            <a:r>
              <a:rPr lang="en-CA" baseline="0" dirty="0" smtClean="0"/>
              <a:t> Administration – 100% federal (</a:t>
            </a:r>
            <a:r>
              <a:rPr lang="en-CA" baseline="0" dirty="0" err="1" smtClean="0"/>
              <a:t>WorkSafe</a:t>
            </a:r>
            <a:r>
              <a:rPr lang="en-CA" baseline="0" dirty="0" smtClean="0"/>
              <a:t> BC does not apply other than for workers’ compensation) – This includes Band Offices, housing, maintenance, water treatment, etc. that is run by the Band itself. </a:t>
            </a:r>
            <a:endParaRPr lang="en-CA" dirty="0" smtClean="0"/>
          </a:p>
          <a:p>
            <a:endParaRPr lang="en-CA" dirty="0" smtClean="0"/>
          </a:p>
          <a:p>
            <a:r>
              <a:rPr lang="en-CA" dirty="0" smtClean="0"/>
              <a:t>All other businesses – schools, health</a:t>
            </a:r>
            <a:r>
              <a:rPr lang="en-CA" baseline="0" dirty="0" smtClean="0"/>
              <a:t> care services, development corporations, construction, logging, stores, etc.  - may be federally or provincially regulated depending on the nature of the work and who owns and runs the businesses. (can be complicated and there is not always a quick clear answer).</a:t>
            </a:r>
          </a:p>
          <a:p>
            <a:endParaRPr lang="en-CA"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Outline how </a:t>
            </a:r>
            <a:r>
              <a:rPr lang="en-CA" baseline="0" dirty="0" err="1" smtClean="0"/>
              <a:t>WorkSafe</a:t>
            </a:r>
            <a:r>
              <a:rPr lang="en-CA" baseline="0" dirty="0" smtClean="0"/>
              <a:t> BC is involved. All employers in BC for compensations. Some employers in BC for safety. </a:t>
            </a:r>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BEDDB73B-7579-45BD-80C0-B6ECC0BE3482}" type="slidenum">
              <a:rPr lang="en-CA" smtClean="0"/>
              <a:t>2</a:t>
            </a:fld>
            <a:endParaRPr lang="en-CA"/>
          </a:p>
        </p:txBody>
      </p:sp>
    </p:spTree>
    <p:extLst>
      <p:ext uri="{BB962C8B-B14F-4D97-AF65-F5344CB8AC3E}">
        <p14:creationId xmlns:p14="http://schemas.microsoft.com/office/powerpoint/2010/main" val="4163904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BEDDB73B-7579-45BD-80C0-B6ECC0BE3482}" type="slidenum">
              <a:rPr lang="en-CA" smtClean="0"/>
              <a:t>3</a:t>
            </a:fld>
            <a:endParaRPr lang="en-CA"/>
          </a:p>
        </p:txBody>
      </p:sp>
    </p:spTree>
    <p:extLst>
      <p:ext uri="{BB962C8B-B14F-4D97-AF65-F5344CB8AC3E}">
        <p14:creationId xmlns:p14="http://schemas.microsoft.com/office/powerpoint/2010/main" val="2780204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CA" altLang="en-US" dirty="0" smtClean="0"/>
              <a:t>This obligation exists</a:t>
            </a:r>
            <a:r>
              <a:rPr lang="en-CA" altLang="en-US" baseline="0" dirty="0" smtClean="0"/>
              <a:t> while the person is at work or participating in work duties. This does not apply to the person getting to work unless they are being paid while travelling or on travel status. </a:t>
            </a:r>
          </a:p>
          <a:p>
            <a:pPr eaLnBrk="1" hangingPunct="1"/>
            <a:endParaRPr lang="en-CA" altLang="en-US" baseline="0" dirty="0" smtClean="0"/>
          </a:p>
          <a:p>
            <a:pPr eaLnBrk="1" hangingPunct="1"/>
            <a:r>
              <a:rPr lang="en-CA" altLang="en-US" baseline="0" dirty="0" smtClean="0"/>
              <a:t>There are also general duty clauses to keep all persons </a:t>
            </a:r>
            <a:r>
              <a:rPr lang="en-CA" altLang="en-US" baseline="0" smtClean="0"/>
              <a:t>granted access to a worksite safe as well. </a:t>
            </a:r>
            <a:endParaRPr lang="en-CA" altLang="en-US" dirty="0" smtClean="0"/>
          </a:p>
          <a:p>
            <a:endParaRPr lang="en-CA" dirty="0"/>
          </a:p>
        </p:txBody>
      </p:sp>
      <p:sp>
        <p:nvSpPr>
          <p:cNvPr id="4" name="Slide Number Placeholder 3"/>
          <p:cNvSpPr>
            <a:spLocks noGrp="1"/>
          </p:cNvSpPr>
          <p:nvPr>
            <p:ph type="sldNum" sz="quarter" idx="10"/>
          </p:nvPr>
        </p:nvSpPr>
        <p:spPr/>
        <p:txBody>
          <a:bodyPr/>
          <a:lstStyle/>
          <a:p>
            <a:fld id="{BEDDB73B-7579-45BD-80C0-B6ECC0BE3482}" type="slidenum">
              <a:rPr lang="en-CA" smtClean="0"/>
              <a:t>4</a:t>
            </a:fld>
            <a:endParaRPr lang="en-CA"/>
          </a:p>
        </p:txBody>
      </p:sp>
    </p:spTree>
    <p:extLst>
      <p:ext uri="{BB962C8B-B14F-4D97-AF65-F5344CB8AC3E}">
        <p14:creationId xmlns:p14="http://schemas.microsoft.com/office/powerpoint/2010/main" val="3798360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 19 of the Canada Occupational Health</a:t>
            </a:r>
            <a:r>
              <a:rPr lang="en-CA" baseline="0" dirty="0" smtClean="0"/>
              <a:t> and Safety Regulation</a:t>
            </a:r>
          </a:p>
          <a:p>
            <a:endParaRPr lang="en-CA" baseline="0" dirty="0" smtClean="0"/>
          </a:p>
          <a:p>
            <a:r>
              <a:rPr lang="en-CA" baseline="0" dirty="0" smtClean="0"/>
              <a:t>This program is a general program which is designed to be used for all hazards in the workplace. This is the program that should be utilized to assess and mitigate hazards associated with the work being done by your employees (not just COVID related).</a:t>
            </a:r>
          </a:p>
          <a:p>
            <a:endParaRPr lang="en-CA" baseline="0" dirty="0" smtClean="0"/>
          </a:p>
          <a:p>
            <a:r>
              <a:rPr lang="en-CA" baseline="0" dirty="0" smtClean="0"/>
              <a:t>Program can be used for all types of hazards anything from bear safety, home care hazards (lifting, violence, exposure to hazardous substances, </a:t>
            </a:r>
            <a:r>
              <a:rPr lang="en-CA" baseline="0" dirty="0" err="1" smtClean="0"/>
              <a:t>etc</a:t>
            </a:r>
            <a:r>
              <a:rPr lang="en-CA" baseline="0" dirty="0" smtClean="0"/>
              <a:t>), to confined space entry, etc. </a:t>
            </a:r>
          </a:p>
          <a:p>
            <a:endParaRPr lang="en-CA" baseline="0" dirty="0" smtClean="0"/>
          </a:p>
          <a:p>
            <a:r>
              <a:rPr lang="en-CA" baseline="0" dirty="0" smtClean="0"/>
              <a:t>Workplace includes places where employees are working – in the homes of members (home care), transporting people to various things/places, etc. </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BEDDB73B-7579-45BD-80C0-B6ECC0BE3482}" type="slidenum">
              <a:rPr lang="en-CA" smtClean="0"/>
              <a:t>5</a:t>
            </a:fld>
            <a:endParaRPr lang="en-CA"/>
          </a:p>
        </p:txBody>
      </p:sp>
    </p:spTree>
    <p:extLst>
      <p:ext uri="{BB962C8B-B14F-4D97-AF65-F5344CB8AC3E}">
        <p14:creationId xmlns:p14="http://schemas.microsoft.com/office/powerpoint/2010/main" val="355367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hazard</a:t>
            </a:r>
            <a:r>
              <a:rPr lang="en-CA" baseline="0" dirty="0" smtClean="0"/>
              <a:t> prevention program is to be a joint effort between the employer and the employee members of the safety committee/or health and safety representative depending on the size of the work site. </a:t>
            </a:r>
            <a:endParaRPr lang="en-CA" dirty="0" smtClean="0"/>
          </a:p>
          <a:p>
            <a:endParaRPr lang="en-CA" dirty="0"/>
          </a:p>
        </p:txBody>
      </p:sp>
      <p:sp>
        <p:nvSpPr>
          <p:cNvPr id="4" name="Slide Number Placeholder 3"/>
          <p:cNvSpPr>
            <a:spLocks noGrp="1"/>
          </p:cNvSpPr>
          <p:nvPr>
            <p:ph type="sldNum" sz="quarter" idx="10"/>
          </p:nvPr>
        </p:nvSpPr>
        <p:spPr/>
        <p:txBody>
          <a:bodyPr/>
          <a:lstStyle/>
          <a:p>
            <a:fld id="{BEDDB73B-7579-45BD-80C0-B6ECC0BE3482}" type="slidenum">
              <a:rPr lang="en-CA" smtClean="0"/>
              <a:t>6</a:t>
            </a:fld>
            <a:endParaRPr lang="en-CA"/>
          </a:p>
        </p:txBody>
      </p:sp>
    </p:spTree>
    <p:extLst>
      <p:ext uri="{BB962C8B-B14F-4D97-AF65-F5344CB8AC3E}">
        <p14:creationId xmlns:p14="http://schemas.microsoft.com/office/powerpoint/2010/main" val="3451049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EDDB73B-7579-45BD-80C0-B6ECC0BE3482}" type="slidenum">
              <a:rPr lang="en-CA" smtClean="0"/>
              <a:t>7</a:t>
            </a:fld>
            <a:endParaRPr lang="en-CA"/>
          </a:p>
        </p:txBody>
      </p:sp>
    </p:spTree>
    <p:extLst>
      <p:ext uri="{BB962C8B-B14F-4D97-AF65-F5344CB8AC3E}">
        <p14:creationId xmlns:p14="http://schemas.microsoft.com/office/powerpoint/2010/main" val="326439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Elimination</a:t>
            </a:r>
            <a:r>
              <a:rPr lang="en-CA" baseline="0" dirty="0" smtClean="0"/>
              <a:t>  and reduction of the hazard:</a:t>
            </a:r>
          </a:p>
          <a:p>
            <a:pPr marL="171450" indent="-171450">
              <a:buFont typeface="Arial" panose="020B0604020202020204" pitchFamily="34" charset="0"/>
              <a:buChar char="•"/>
            </a:pPr>
            <a:r>
              <a:rPr lang="en-CA" baseline="0" dirty="0" smtClean="0"/>
              <a:t>Eliminating the hazard of transmission by restricting the number of people in the workplace to ensure social distancing. </a:t>
            </a:r>
          </a:p>
          <a:p>
            <a:pPr marL="171450" indent="-171450">
              <a:buFont typeface="Arial" panose="020B0604020202020204" pitchFamily="34" charset="0"/>
              <a:buChar char="•"/>
            </a:pPr>
            <a:r>
              <a:rPr lang="en-CA" baseline="0" dirty="0" smtClean="0"/>
              <a:t>Engineering controls – if you cannot eliminate the hazard, use tools to address the it (i.e. barriers to separate employees, </a:t>
            </a:r>
            <a:r>
              <a:rPr lang="en-CA" baseline="0" dirty="0" err="1" smtClean="0"/>
              <a:t>etc</a:t>
            </a:r>
            <a:r>
              <a:rPr lang="en-CA" baseline="0" dirty="0" smtClean="0"/>
              <a:t>)</a:t>
            </a:r>
          </a:p>
          <a:p>
            <a:pPr marL="171450" indent="-171450">
              <a:buFont typeface="Arial" panose="020B0604020202020204" pitchFamily="34" charset="0"/>
              <a:buChar char="•"/>
            </a:pPr>
            <a:endParaRPr lang="en-CA" baseline="0" dirty="0" smtClean="0"/>
          </a:p>
          <a:p>
            <a:pPr marL="0" indent="0">
              <a:buFont typeface="Arial" panose="020B0604020202020204" pitchFamily="34" charset="0"/>
              <a:buNone/>
            </a:pPr>
            <a:r>
              <a:rPr lang="en-CA" baseline="0" dirty="0" smtClean="0"/>
              <a:t>PPE:</a:t>
            </a:r>
          </a:p>
          <a:p>
            <a:pPr marL="0" indent="0">
              <a:buFont typeface="Arial" panose="020B0604020202020204" pitchFamily="34" charset="0"/>
              <a:buNone/>
            </a:pPr>
            <a:r>
              <a:rPr lang="en-CA" baseline="0" dirty="0" smtClean="0"/>
              <a:t>This includes gloves, respiratory protection (respirators must be fit tested, face masks, </a:t>
            </a:r>
            <a:r>
              <a:rPr lang="en-CA" baseline="0" dirty="0" err="1" smtClean="0"/>
              <a:t>etc</a:t>
            </a:r>
            <a:r>
              <a:rPr lang="en-CA" baseline="0" dirty="0" smtClean="0"/>
              <a:t>), face shields, etc. Be aware that not all employees can wear a respirator due to medical concerns and there are limitations to medical masks as well.</a:t>
            </a:r>
          </a:p>
          <a:p>
            <a:pPr marL="0" indent="0">
              <a:buFont typeface="Arial" panose="020B0604020202020204" pitchFamily="34" charset="0"/>
              <a:buNone/>
            </a:pPr>
            <a:endParaRPr lang="en-CA" baseline="0" dirty="0" smtClean="0"/>
          </a:p>
          <a:p>
            <a:pPr marL="0" indent="0">
              <a:buFont typeface="Arial" panose="020B0604020202020204" pitchFamily="34" charset="0"/>
              <a:buNone/>
            </a:pPr>
            <a:r>
              <a:rPr lang="en-CA" baseline="0" dirty="0" smtClean="0"/>
              <a:t>Administrative controls:</a:t>
            </a:r>
          </a:p>
          <a:p>
            <a:pPr marL="171450" indent="-171450">
              <a:buFont typeface="Arial" panose="020B0604020202020204" pitchFamily="34" charset="0"/>
              <a:buChar char="•"/>
            </a:pPr>
            <a:r>
              <a:rPr lang="en-CA" baseline="0" dirty="0" smtClean="0"/>
              <a:t>Using rules and procedures for shared spaces (might be cleaning, traffic control, working at different times, etc. </a:t>
            </a:r>
          </a:p>
          <a:p>
            <a:pPr marL="171450" indent="-171450">
              <a:buFont typeface="Arial" panose="020B0604020202020204" pitchFamily="34" charset="0"/>
              <a:buChar char="•"/>
            </a:pPr>
            <a:endParaRPr lang="en-CA" baseline="0" dirty="0" smtClean="0"/>
          </a:p>
        </p:txBody>
      </p:sp>
      <p:sp>
        <p:nvSpPr>
          <p:cNvPr id="4" name="Slide Number Placeholder 3"/>
          <p:cNvSpPr>
            <a:spLocks noGrp="1"/>
          </p:cNvSpPr>
          <p:nvPr>
            <p:ph type="sldNum" sz="quarter" idx="10"/>
          </p:nvPr>
        </p:nvSpPr>
        <p:spPr/>
        <p:txBody>
          <a:bodyPr/>
          <a:lstStyle/>
          <a:p>
            <a:fld id="{BEDDB73B-7579-45BD-80C0-B6ECC0BE3482}" type="slidenum">
              <a:rPr lang="en-CA" smtClean="0"/>
              <a:t>8</a:t>
            </a:fld>
            <a:endParaRPr lang="en-CA"/>
          </a:p>
        </p:txBody>
      </p:sp>
    </p:spTree>
    <p:extLst>
      <p:ext uri="{BB962C8B-B14F-4D97-AF65-F5344CB8AC3E}">
        <p14:creationId xmlns:p14="http://schemas.microsoft.com/office/powerpoint/2010/main" val="1864470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baseline="0" dirty="0" smtClean="0"/>
              <a:t>Hazard Prevention Program Guide – outlines in more detail the steps and components of the Hazard Prevention Program. No specific guidance material has been created by the Labour Program in relation to COVID 19 as part of the hazard prevention program. </a:t>
            </a:r>
          </a:p>
          <a:p>
            <a:pPr marL="171450" indent="-171450">
              <a:buFont typeface="Arial" panose="020B0604020202020204" pitchFamily="34" charset="0"/>
              <a:buChar char="•"/>
            </a:pPr>
            <a:endParaRPr lang="en-CA" baseline="0" dirty="0" smtClean="0"/>
          </a:p>
          <a:p>
            <a:pPr marL="171450" indent="-171450">
              <a:buFont typeface="Arial" panose="020B0604020202020204" pitchFamily="34" charset="0"/>
              <a:buChar char="•"/>
            </a:pPr>
            <a:r>
              <a:rPr lang="en-CA" baseline="0" dirty="0" smtClean="0"/>
              <a:t>If you are federally regulated, you can use the </a:t>
            </a:r>
            <a:r>
              <a:rPr lang="en-CA" baseline="0" dirty="0" err="1" smtClean="0"/>
              <a:t>WorkSafe</a:t>
            </a:r>
            <a:r>
              <a:rPr lang="en-CA" baseline="0" dirty="0" smtClean="0"/>
              <a:t> BC guide, as long as you are meeting the minimum requirement under the COHSR. You would also not be mandated to post the safety plan or complete the actual plan document. ESDC would not be looking at the plan or the hazard assessment unless there was a complaint or a specific reason for us to request it.</a:t>
            </a:r>
          </a:p>
        </p:txBody>
      </p:sp>
      <p:sp>
        <p:nvSpPr>
          <p:cNvPr id="4" name="Slide Number Placeholder 3"/>
          <p:cNvSpPr>
            <a:spLocks noGrp="1"/>
          </p:cNvSpPr>
          <p:nvPr>
            <p:ph type="sldNum" sz="quarter" idx="10"/>
          </p:nvPr>
        </p:nvSpPr>
        <p:spPr/>
        <p:txBody>
          <a:bodyPr/>
          <a:lstStyle/>
          <a:p>
            <a:fld id="{BEDDB73B-7579-45BD-80C0-B6ECC0BE3482}" type="slidenum">
              <a:rPr lang="en-CA" smtClean="0"/>
              <a:t>9</a:t>
            </a:fld>
            <a:endParaRPr lang="en-CA"/>
          </a:p>
        </p:txBody>
      </p:sp>
    </p:spTree>
    <p:extLst>
      <p:ext uri="{BB962C8B-B14F-4D97-AF65-F5344CB8AC3E}">
        <p14:creationId xmlns:p14="http://schemas.microsoft.com/office/powerpoint/2010/main" val="270662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C4D5355-65D7-0D4C-B310-E31A1CB8889D}"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01857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sz="1100" b="0" i="1">
                <a:latin typeface="Verdana"/>
                <a:cs typeface="Verdana"/>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err="1" smtClean="0">
                <a:ln>
                  <a:noFill/>
                </a:ln>
                <a:solidFill>
                  <a:prstClr val="black">
                    <a:tint val="75000"/>
                  </a:prstClr>
                </a:solidFill>
                <a:effectLst/>
                <a:uLnTx/>
                <a:uFillTx/>
                <a:latin typeface="Verdana"/>
                <a:ea typeface="+mn-ea"/>
                <a:cs typeface="Verdana"/>
              </a:rPr>
              <a:t>Lorem</a:t>
            </a:r>
            <a:r>
              <a:rPr kumimoji="0" lang="en-US" sz="1100" b="0" i="1" u="none" strike="noStrike" kern="1200" cap="none" spc="0" normalizeH="0" baseline="0" noProof="0" dirty="0" smtClean="0">
                <a:ln>
                  <a:noFill/>
                </a:ln>
                <a:solidFill>
                  <a:prstClr val="black">
                    <a:tint val="75000"/>
                  </a:prstClr>
                </a:solidFill>
                <a:effectLst/>
                <a:uLnTx/>
                <a:uFillTx/>
                <a:latin typeface="Verdana"/>
                <a:ea typeface="+mn-ea"/>
                <a:cs typeface="Verdana"/>
              </a:rPr>
              <a:t> </a:t>
            </a:r>
            <a:r>
              <a:rPr kumimoji="0" lang="en-US" sz="1100" b="0" i="1" u="none" strike="noStrike" kern="1200" cap="none" spc="0" normalizeH="0" baseline="0" noProof="0" dirty="0" err="1" smtClean="0">
                <a:ln>
                  <a:noFill/>
                </a:ln>
                <a:solidFill>
                  <a:prstClr val="black">
                    <a:tint val="75000"/>
                  </a:prstClr>
                </a:solidFill>
                <a:effectLst/>
                <a:uLnTx/>
                <a:uFillTx/>
                <a:latin typeface="Verdana"/>
                <a:ea typeface="+mn-ea"/>
                <a:cs typeface="Verdana"/>
              </a:rPr>
              <a:t>ipsum</a:t>
            </a:r>
            <a:endParaRPr kumimoji="0" lang="en-US" sz="1100" b="0" i="1" u="none" strike="noStrike" kern="1200" cap="none" spc="0" normalizeH="0" baseline="0" noProof="0" dirty="0">
              <a:ln>
                <a:noFill/>
              </a:ln>
              <a:solidFill>
                <a:prstClr val="black">
                  <a:tint val="75000"/>
                </a:prstClr>
              </a:solidFill>
              <a:effectLst/>
              <a:uLnTx/>
              <a:uFillTx/>
              <a:latin typeface="Verdana"/>
              <a:ea typeface="+mn-ea"/>
              <a:cs typeface="Verdana"/>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574432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86693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C4D5355-65D7-0D4C-B310-E31A1CB8889D}"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34592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sz="1100" b="0" i="1">
                <a:latin typeface="Verdana"/>
                <a:cs typeface="Verdana"/>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err="1" smtClean="0">
                <a:ln>
                  <a:noFill/>
                </a:ln>
                <a:solidFill>
                  <a:prstClr val="black">
                    <a:tint val="75000"/>
                  </a:prstClr>
                </a:solidFill>
                <a:effectLst/>
                <a:uLnTx/>
                <a:uFillTx/>
                <a:latin typeface="Verdana"/>
                <a:ea typeface="+mn-ea"/>
                <a:cs typeface="Verdana"/>
              </a:rPr>
              <a:t>Lorem</a:t>
            </a:r>
            <a:r>
              <a:rPr kumimoji="0" lang="en-US" sz="1100" b="0" i="1" u="none" strike="noStrike" kern="1200" cap="none" spc="0" normalizeH="0" baseline="0" noProof="0" dirty="0" smtClean="0">
                <a:ln>
                  <a:noFill/>
                </a:ln>
                <a:solidFill>
                  <a:prstClr val="black">
                    <a:tint val="75000"/>
                  </a:prstClr>
                </a:solidFill>
                <a:effectLst/>
                <a:uLnTx/>
                <a:uFillTx/>
                <a:latin typeface="Verdana"/>
                <a:ea typeface="+mn-ea"/>
                <a:cs typeface="Verdana"/>
              </a:rPr>
              <a:t> </a:t>
            </a:r>
            <a:r>
              <a:rPr kumimoji="0" lang="en-US" sz="1100" b="0" i="1" u="none" strike="noStrike" kern="1200" cap="none" spc="0" normalizeH="0" baseline="0" noProof="0" dirty="0" err="1" smtClean="0">
                <a:ln>
                  <a:noFill/>
                </a:ln>
                <a:solidFill>
                  <a:prstClr val="black">
                    <a:tint val="75000"/>
                  </a:prstClr>
                </a:solidFill>
                <a:effectLst/>
                <a:uLnTx/>
                <a:uFillTx/>
                <a:latin typeface="Verdana"/>
                <a:ea typeface="+mn-ea"/>
                <a:cs typeface="Verdana"/>
              </a:rPr>
              <a:t>ipsum</a:t>
            </a:r>
            <a:endParaRPr kumimoji="0" lang="en-US" sz="1100" b="0" i="1" u="none" strike="noStrike" kern="1200" cap="none" spc="0" normalizeH="0" baseline="0" noProof="0" dirty="0">
              <a:ln>
                <a:noFill/>
              </a:ln>
              <a:solidFill>
                <a:prstClr val="black">
                  <a:tint val="75000"/>
                </a:prstClr>
              </a:solidFill>
              <a:effectLst/>
              <a:uLnTx/>
              <a:uFillTx/>
              <a:latin typeface="Verdana"/>
              <a:ea typeface="+mn-ea"/>
              <a:cs typeface="Verdana"/>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114519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5425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C4D5355-65D7-0D4C-B310-E31A1CB8889D}"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344580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sz="1100" b="0" i="1">
                <a:latin typeface="Verdana"/>
                <a:cs typeface="Verdana"/>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err="1" smtClean="0">
                <a:ln>
                  <a:noFill/>
                </a:ln>
                <a:solidFill>
                  <a:prstClr val="black">
                    <a:tint val="75000"/>
                  </a:prstClr>
                </a:solidFill>
                <a:effectLst/>
                <a:uLnTx/>
                <a:uFillTx/>
                <a:latin typeface="Verdana"/>
                <a:ea typeface="+mn-ea"/>
                <a:cs typeface="Verdana"/>
              </a:rPr>
              <a:t>Lorem</a:t>
            </a:r>
            <a:r>
              <a:rPr kumimoji="0" lang="en-US" sz="1100" b="0" i="1" u="none" strike="noStrike" kern="1200" cap="none" spc="0" normalizeH="0" baseline="0" noProof="0" dirty="0" smtClean="0">
                <a:ln>
                  <a:noFill/>
                </a:ln>
                <a:solidFill>
                  <a:prstClr val="black">
                    <a:tint val="75000"/>
                  </a:prstClr>
                </a:solidFill>
                <a:effectLst/>
                <a:uLnTx/>
                <a:uFillTx/>
                <a:latin typeface="Verdana"/>
                <a:ea typeface="+mn-ea"/>
                <a:cs typeface="Verdana"/>
              </a:rPr>
              <a:t> </a:t>
            </a:r>
            <a:r>
              <a:rPr kumimoji="0" lang="en-US" sz="1100" b="0" i="1" u="none" strike="noStrike" kern="1200" cap="none" spc="0" normalizeH="0" baseline="0" noProof="0" dirty="0" err="1" smtClean="0">
                <a:ln>
                  <a:noFill/>
                </a:ln>
                <a:solidFill>
                  <a:prstClr val="black">
                    <a:tint val="75000"/>
                  </a:prstClr>
                </a:solidFill>
                <a:effectLst/>
                <a:uLnTx/>
                <a:uFillTx/>
                <a:latin typeface="Verdana"/>
                <a:ea typeface="+mn-ea"/>
                <a:cs typeface="Verdana"/>
              </a:rPr>
              <a:t>ipsum</a:t>
            </a:r>
            <a:endParaRPr kumimoji="0" lang="en-US" sz="1100" b="0" i="1" u="none" strike="noStrike" kern="1200" cap="none" spc="0" normalizeH="0" baseline="0" noProof="0" dirty="0">
              <a:ln>
                <a:noFill/>
              </a:ln>
              <a:solidFill>
                <a:prstClr val="black">
                  <a:tint val="75000"/>
                </a:prstClr>
              </a:solidFill>
              <a:effectLst/>
              <a:uLnTx/>
              <a:uFillTx/>
              <a:latin typeface="Verdana"/>
              <a:ea typeface="+mn-ea"/>
              <a:cs typeface="Verdana"/>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731401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97638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916E7DB6-28F2-6B4F-B157-E07B60B8B10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2050826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916E7DB6-28F2-6B4F-B157-E07B60B8B10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45827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916E7DB6-28F2-6B4F-B157-E07B60B8B10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465005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644008" y="2369235"/>
            <a:ext cx="4103304" cy="2875117"/>
          </a:xfrm>
        </p:spPr>
        <p:txBody>
          <a:bodyPr>
            <a:normAutofit fontScale="90000"/>
          </a:bodyPr>
          <a:lstStyle/>
          <a:p>
            <a:pPr algn="l"/>
            <a:r>
              <a:rPr lang="en-CA" sz="3600" b="1" dirty="0" smtClean="0">
                <a:latin typeface="Verdana"/>
                <a:cs typeface="Verdana"/>
              </a:rPr>
              <a:t/>
            </a:r>
            <a:br>
              <a:rPr lang="en-CA" sz="3600" b="1" dirty="0" smtClean="0">
                <a:latin typeface="Verdana"/>
                <a:cs typeface="Verdana"/>
              </a:rPr>
            </a:br>
            <a:r>
              <a:rPr lang="en-CA" sz="3600" b="1" dirty="0" smtClean="0">
                <a:latin typeface="Verdana"/>
                <a:cs typeface="Verdana"/>
              </a:rPr>
              <a:t>Returning to Work Safely</a:t>
            </a:r>
            <a:r>
              <a:rPr lang="en-CA" sz="3600" b="1" dirty="0" smtClean="0">
                <a:latin typeface="Verdana"/>
                <a:cs typeface="Verdana"/>
              </a:rPr>
              <a:t/>
            </a:r>
            <a:br>
              <a:rPr lang="en-CA" sz="3600" b="1" dirty="0" smtClean="0">
                <a:latin typeface="Verdana"/>
                <a:cs typeface="Verdana"/>
              </a:rPr>
            </a:br>
            <a:r>
              <a:rPr lang="en-US" sz="3600" b="1" dirty="0" smtClean="0">
                <a:latin typeface="Verdana"/>
                <a:cs typeface="Verdana"/>
              </a:rPr>
              <a:t/>
            </a:r>
            <a:br>
              <a:rPr lang="en-US" sz="3600" b="1" dirty="0" smtClean="0">
                <a:latin typeface="Verdana"/>
                <a:cs typeface="Verdana"/>
              </a:rPr>
            </a:br>
            <a:r>
              <a:rPr lang="en-US" sz="2800" dirty="0" smtClean="0">
                <a:latin typeface="Verdana"/>
                <a:cs typeface="Verdana"/>
              </a:rPr>
              <a:t>ESDC</a:t>
            </a:r>
            <a:r>
              <a:rPr lang="en-US" sz="2800" dirty="0" smtClean="0">
                <a:latin typeface="Verdana"/>
                <a:cs typeface="Verdana"/>
              </a:rPr>
              <a:t>, Labour </a:t>
            </a:r>
            <a:r>
              <a:rPr lang="en-US" sz="2800" dirty="0" smtClean="0">
                <a:latin typeface="Verdana"/>
                <a:cs typeface="Verdana"/>
              </a:rPr>
              <a:t>Program</a:t>
            </a:r>
            <a:r>
              <a:rPr lang="en-US" sz="2800" dirty="0">
                <a:latin typeface="Verdana"/>
                <a:cs typeface="Verdana"/>
              </a:rPr>
              <a:t> </a:t>
            </a:r>
            <a:r>
              <a:rPr lang="en-US" sz="2800" dirty="0" smtClean="0">
                <a:latin typeface="Verdana"/>
                <a:cs typeface="Verdana"/>
              </a:rPr>
              <a:t>HSO Melissa Morden</a:t>
            </a:r>
            <a:endParaRPr lang="en-US" sz="2800" dirty="0">
              <a:latin typeface="Verdana"/>
              <a:cs typeface="Verdana"/>
            </a:endParaRPr>
          </a:p>
        </p:txBody>
      </p:sp>
    </p:spTree>
    <p:extLst>
      <p:ext uri="{BB962C8B-B14F-4D97-AF65-F5344CB8AC3E}">
        <p14:creationId xmlns:p14="http://schemas.microsoft.com/office/powerpoint/2010/main" val="138156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en-CA" sz="3600" b="1" dirty="0">
                <a:cs typeface="Verdana"/>
              </a:rPr>
              <a:t>Sources of Information</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683568" y="1412776"/>
            <a:ext cx="8234362" cy="3323987"/>
          </a:xfrm>
          <a:prstGeom prst="rect">
            <a:avLst/>
          </a:prstGeom>
          <a:noFill/>
        </p:spPr>
        <p:txBody>
          <a:bodyPr wrap="square" rtlCol="0">
            <a:spAutoFit/>
          </a:bodyPr>
          <a:lstStyle/>
          <a:p>
            <a:pPr lvl="0" defTabSz="457200"/>
            <a:r>
              <a:rPr lang="en-CA" altLang="en-US" sz="3000" dirty="0">
                <a:solidFill>
                  <a:prstClr val="black"/>
                </a:solidFill>
              </a:rPr>
              <a:t>www.labour.gc.ca	</a:t>
            </a:r>
          </a:p>
          <a:p>
            <a:pPr lvl="0" defTabSz="457200"/>
            <a:r>
              <a:rPr lang="en-CA" altLang="en-US" sz="3000" dirty="0">
                <a:solidFill>
                  <a:prstClr val="black"/>
                </a:solidFill>
              </a:rPr>
              <a:t>Telephone:  </a:t>
            </a:r>
            <a:r>
              <a:rPr lang="en-CA" altLang="en-US" sz="3000" dirty="0" smtClean="0">
                <a:solidFill>
                  <a:prstClr val="black"/>
                </a:solidFill>
              </a:rPr>
              <a:t>1-800-641-4049</a:t>
            </a:r>
          </a:p>
          <a:p>
            <a:pPr marL="457200" lvl="0" indent="-457200" defTabSz="457200">
              <a:buFont typeface="Arial" panose="020B0604020202020204" pitchFamily="34" charset="0"/>
              <a:buChar char="•"/>
            </a:pPr>
            <a:endParaRPr lang="en-CA" altLang="en-US" sz="3000" dirty="0" smtClean="0">
              <a:solidFill>
                <a:prstClr val="black"/>
              </a:solidFill>
            </a:endParaRPr>
          </a:p>
          <a:p>
            <a:pPr lvl="0" defTabSz="457200"/>
            <a:endParaRPr lang="en-CA" altLang="en-US" sz="3000" dirty="0">
              <a:solidFill>
                <a:prstClr val="black"/>
              </a:solidFill>
            </a:endParaRPr>
          </a:p>
          <a:p>
            <a:pPr lvl="0" defTabSz="457200"/>
            <a:r>
              <a:rPr lang="en-CA" altLang="en-US" sz="3000" dirty="0" smtClean="0">
                <a:solidFill>
                  <a:prstClr val="black"/>
                </a:solidFill>
              </a:rPr>
              <a:t>Melissa Morden</a:t>
            </a:r>
          </a:p>
          <a:p>
            <a:pPr lvl="0" defTabSz="457200"/>
            <a:r>
              <a:rPr lang="en-CA" altLang="en-US" sz="3000" dirty="0" smtClean="0">
                <a:solidFill>
                  <a:prstClr val="black"/>
                </a:solidFill>
              </a:rPr>
              <a:t>Health and Safety Officer</a:t>
            </a:r>
          </a:p>
          <a:p>
            <a:pPr lvl="0" defTabSz="457200"/>
            <a:r>
              <a:rPr lang="en-CA" altLang="en-US" sz="3000" dirty="0" smtClean="0">
                <a:solidFill>
                  <a:prstClr val="black"/>
                </a:solidFill>
              </a:rPr>
              <a:t>melissa.morden@labour-travail.gc.ca</a:t>
            </a:r>
            <a:endParaRPr lang="en-CA" altLang="en-US" sz="3000" dirty="0">
              <a:solidFill>
                <a:prstClr val="black"/>
              </a:solidFill>
            </a:endParaRPr>
          </a:p>
        </p:txBody>
      </p:sp>
    </p:spTree>
    <p:extLst>
      <p:ext uri="{BB962C8B-B14F-4D97-AF65-F5344CB8AC3E}">
        <p14:creationId xmlns:p14="http://schemas.microsoft.com/office/powerpoint/2010/main" val="4062648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en-US" sz="3600" b="1" dirty="0" smtClean="0">
                <a:cs typeface="Verdana"/>
              </a:rPr>
              <a:t>Jurisdiction</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23250" cy="3139321"/>
          </a:xfrm>
          <a:prstGeom prst="rect">
            <a:avLst/>
          </a:prstGeom>
          <a:noFill/>
        </p:spPr>
        <p:txBody>
          <a:bodyPr wrap="square" rtlCol="0">
            <a:spAutoFit/>
          </a:bodyPr>
          <a:lstStyle/>
          <a:p>
            <a:pPr marL="457200" lvl="0" indent="-457200" defTabSz="457200">
              <a:buFont typeface="Arial" panose="020B0604020202020204" pitchFamily="34" charset="0"/>
              <a:buChar char="•"/>
            </a:pPr>
            <a:r>
              <a:rPr lang="en-CA" altLang="en-US" sz="3300" dirty="0" smtClean="0">
                <a:solidFill>
                  <a:prstClr val="black"/>
                </a:solidFill>
              </a:rPr>
              <a:t>Band/Nation administration is always federally regulated</a:t>
            </a:r>
          </a:p>
          <a:p>
            <a:pPr marL="457200" lvl="0" indent="-457200" defTabSz="457200">
              <a:buFont typeface="Arial" panose="020B0604020202020204" pitchFamily="34" charset="0"/>
              <a:buChar char="•"/>
            </a:pPr>
            <a:endParaRPr lang="en-CA" altLang="en-US" sz="3300" dirty="0">
              <a:solidFill>
                <a:prstClr val="black"/>
              </a:solidFill>
            </a:endParaRPr>
          </a:p>
          <a:p>
            <a:pPr marL="457200" lvl="0" indent="-457200" defTabSz="457200">
              <a:buFont typeface="Arial" panose="020B0604020202020204" pitchFamily="34" charset="0"/>
              <a:buChar char="•"/>
            </a:pPr>
            <a:r>
              <a:rPr lang="en-CA" altLang="en-US" sz="3300" dirty="0" smtClean="0">
                <a:solidFill>
                  <a:prstClr val="black"/>
                </a:solidFill>
              </a:rPr>
              <a:t>Other components including health care, education, development corporations, etc. may be federally or provincially regulated</a:t>
            </a:r>
            <a:endParaRPr lang="en-CA" altLang="en-US" sz="3300" dirty="0">
              <a:solidFill>
                <a:prstClr val="black"/>
              </a:solidFill>
            </a:endParaRPr>
          </a:p>
        </p:txBody>
      </p:sp>
    </p:spTree>
    <p:extLst>
      <p:ext uri="{BB962C8B-B14F-4D97-AF65-F5344CB8AC3E}">
        <p14:creationId xmlns:p14="http://schemas.microsoft.com/office/powerpoint/2010/main" val="3632082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en-US" sz="3600" b="1" dirty="0" smtClean="0">
                <a:cs typeface="Verdana"/>
              </a:rPr>
              <a:t>Jurisdiction</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23250" cy="3139321"/>
          </a:xfrm>
          <a:prstGeom prst="rect">
            <a:avLst/>
          </a:prstGeom>
          <a:noFill/>
        </p:spPr>
        <p:txBody>
          <a:bodyPr wrap="square" rtlCol="0">
            <a:spAutoFit/>
          </a:bodyPr>
          <a:lstStyle/>
          <a:p>
            <a:pPr marL="457200" lvl="0" indent="-457200" defTabSz="457200">
              <a:buFont typeface="Arial" panose="020B0604020202020204" pitchFamily="34" charset="0"/>
              <a:buChar char="•"/>
            </a:pPr>
            <a:r>
              <a:rPr lang="en-CA" altLang="en-US" sz="3300" dirty="0" smtClean="0">
                <a:solidFill>
                  <a:prstClr val="black"/>
                </a:solidFill>
              </a:rPr>
              <a:t>For the federally regulated entities, the following legislation applies in relation to returning to work place safety:</a:t>
            </a:r>
          </a:p>
          <a:p>
            <a:pPr marL="914400" lvl="1" indent="-457200" defTabSz="457200">
              <a:buFont typeface="Arial" panose="020B0604020202020204" pitchFamily="34" charset="0"/>
              <a:buChar char="•"/>
            </a:pPr>
            <a:r>
              <a:rPr lang="en-CA" altLang="en-US" sz="3300" dirty="0" smtClean="0">
                <a:solidFill>
                  <a:prstClr val="black"/>
                </a:solidFill>
              </a:rPr>
              <a:t>Canada Labour Code (CLC), Part II</a:t>
            </a:r>
          </a:p>
          <a:p>
            <a:pPr marL="914400" lvl="1" indent="-457200" defTabSz="457200">
              <a:buFont typeface="Arial" panose="020B0604020202020204" pitchFamily="34" charset="0"/>
              <a:buChar char="•"/>
            </a:pPr>
            <a:r>
              <a:rPr lang="en-CA" altLang="en-US" sz="3300" dirty="0" smtClean="0">
                <a:solidFill>
                  <a:prstClr val="black"/>
                </a:solidFill>
              </a:rPr>
              <a:t>Canada Occupational Health and Safety Regulations</a:t>
            </a:r>
            <a:endParaRPr lang="en-CA" altLang="en-US" sz="3300" dirty="0">
              <a:solidFill>
                <a:prstClr val="black"/>
              </a:solidFill>
            </a:endParaRPr>
          </a:p>
        </p:txBody>
      </p:sp>
    </p:spTree>
    <p:extLst>
      <p:ext uri="{BB962C8B-B14F-4D97-AF65-F5344CB8AC3E}">
        <p14:creationId xmlns:p14="http://schemas.microsoft.com/office/powerpoint/2010/main" val="425937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en-CA" sz="3600" b="1" dirty="0" smtClean="0">
                <a:cs typeface="Verdana"/>
              </a:rPr>
              <a:t>CLC</a:t>
            </a:r>
            <a:r>
              <a:rPr lang="en-CA" sz="3600" b="1" dirty="0" smtClean="0">
                <a:cs typeface="Verdana"/>
              </a:rPr>
              <a:t>, Part </a:t>
            </a:r>
            <a:r>
              <a:rPr lang="en-CA" sz="3600" b="1" dirty="0" smtClean="0">
                <a:cs typeface="Verdana"/>
              </a:rPr>
              <a:t>II – Dutie</a:t>
            </a:r>
            <a:r>
              <a:rPr lang="en-CA" sz="3600" b="1" dirty="0" smtClean="0">
                <a:cs typeface="Verdana"/>
              </a:rPr>
              <a:t>s of Employers</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7" y="1535034"/>
            <a:ext cx="8529637" cy="283462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300" b="0" i="0" u="none" strike="noStrike" kern="1200" cap="none" spc="0" normalizeH="0" baseline="0" noProof="0" dirty="0">
                <a:ln>
                  <a:noFill/>
                </a:ln>
                <a:solidFill>
                  <a:prstClr val="black"/>
                </a:solidFill>
                <a:effectLst/>
                <a:uLnTx/>
                <a:uFillTx/>
                <a:latin typeface="Calibri"/>
                <a:ea typeface="+mn-ea"/>
                <a:cs typeface="+mn-cs"/>
              </a:rPr>
              <a:t>SECTION </a:t>
            </a:r>
            <a:r>
              <a:rPr kumimoji="0" lang="en-US" altLang="en-US" sz="3300" b="0" i="0" u="none" strike="noStrike" kern="1200" cap="none" spc="0" normalizeH="0" baseline="0" noProof="0" dirty="0" smtClean="0">
                <a:ln>
                  <a:noFill/>
                </a:ln>
                <a:solidFill>
                  <a:prstClr val="black"/>
                </a:solidFill>
                <a:effectLst/>
                <a:uLnTx/>
                <a:uFillTx/>
                <a:latin typeface="Calibri"/>
                <a:ea typeface="+mn-ea"/>
                <a:cs typeface="+mn-cs"/>
              </a:rPr>
              <a:t>124</a:t>
            </a:r>
            <a:endParaRPr kumimoji="0" lang="en-US" altLang="en-US" sz="33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3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300" b="0"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300" b="0" i="0" u="none" strike="noStrike" kern="1200" cap="none" spc="0" normalizeH="0" baseline="0" noProof="0" dirty="0" smtClean="0">
                <a:ln>
                  <a:noFill/>
                </a:ln>
                <a:solidFill>
                  <a:prstClr val="black"/>
                </a:solidFill>
                <a:effectLst/>
                <a:uLnTx/>
                <a:uFillTx/>
                <a:latin typeface="Calibri"/>
                <a:ea typeface="+mn-ea"/>
                <a:cs typeface="+mn-cs"/>
              </a:rPr>
              <a:t>“Every employer shall ensure</a:t>
            </a:r>
            <a:r>
              <a:rPr kumimoji="0" lang="en-US" altLang="en-US" sz="3300" b="0" i="0" u="none" strike="noStrike" kern="1200" cap="none" spc="0" normalizeH="0" noProof="0" dirty="0" smtClean="0">
                <a:ln>
                  <a:noFill/>
                </a:ln>
                <a:solidFill>
                  <a:prstClr val="black"/>
                </a:solidFill>
                <a:effectLst/>
                <a:uLnTx/>
                <a:uFillTx/>
                <a:latin typeface="Calibri"/>
                <a:ea typeface="+mn-ea"/>
                <a:cs typeface="+mn-cs"/>
              </a:rPr>
              <a:t> that the health and safety </a:t>
            </a:r>
            <a:r>
              <a:rPr lang="en-US" altLang="en-US" sz="3300" dirty="0" smtClean="0">
                <a:solidFill>
                  <a:prstClr val="black"/>
                </a:solidFill>
                <a:latin typeface="Calibri"/>
              </a:rPr>
              <a:t>at work of every person employed by the employer is protected.”</a:t>
            </a:r>
            <a:endParaRPr kumimoji="0" lang="en-US" altLang="en-US" sz="33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466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en-US" sz="3600" b="1" dirty="0" smtClean="0">
                <a:cs typeface="Verdana"/>
              </a:rPr>
              <a:t>Hazard Prevention Program, Part 19 COHSR</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34362" cy="4708981"/>
          </a:xfrm>
          <a:prstGeom prst="rect">
            <a:avLst/>
          </a:prstGeom>
          <a:noFill/>
        </p:spPr>
        <p:txBody>
          <a:bodyPr wrap="square" rtlCol="0">
            <a:spAutoFit/>
          </a:bodyPr>
          <a:lstStyle/>
          <a:p>
            <a:pPr lvl="0" defTabSz="457200"/>
            <a:r>
              <a:rPr lang="en-CA" altLang="en-US" sz="3000" dirty="0" smtClean="0">
                <a:solidFill>
                  <a:prstClr val="black"/>
                </a:solidFill>
              </a:rPr>
              <a:t>This general program is to be used to address all types of hazards in the workplace.	</a:t>
            </a:r>
          </a:p>
          <a:p>
            <a:pPr marL="457200" lvl="0" indent="-457200" defTabSz="457200">
              <a:buFont typeface="Arial" panose="020B0604020202020204" pitchFamily="34" charset="0"/>
              <a:buChar char="•"/>
            </a:pPr>
            <a:r>
              <a:rPr lang="en-CA" altLang="en-US" sz="3000" dirty="0" smtClean="0">
                <a:solidFill>
                  <a:prstClr val="black"/>
                </a:solidFill>
              </a:rPr>
              <a:t>required for COVID19  and reopening of worksites</a:t>
            </a:r>
          </a:p>
          <a:p>
            <a:pPr lvl="0" defTabSz="457200"/>
            <a:endParaRPr lang="en-CA" altLang="en-US" sz="3000" dirty="0" smtClean="0">
              <a:solidFill>
                <a:prstClr val="black"/>
              </a:solidFill>
            </a:endParaRPr>
          </a:p>
          <a:p>
            <a:pPr lvl="0" defTabSz="457200"/>
            <a:r>
              <a:rPr lang="en-CA" altLang="en-US" sz="3000" dirty="0" smtClean="0">
                <a:solidFill>
                  <a:prstClr val="black"/>
                </a:solidFill>
              </a:rPr>
              <a:t>“Workplace” is any place where an employee is engaged in work for the employer. </a:t>
            </a:r>
          </a:p>
          <a:p>
            <a:pPr marL="914400" lvl="1" indent="-457200" defTabSz="457200">
              <a:buFont typeface="Arial" panose="020B0604020202020204" pitchFamily="34" charset="0"/>
              <a:buChar char="•"/>
            </a:pPr>
            <a:endParaRPr lang="en-CA" altLang="en-US" sz="3000" dirty="0" smtClean="0">
              <a:solidFill>
                <a:prstClr val="black"/>
              </a:solidFill>
            </a:endParaRPr>
          </a:p>
          <a:p>
            <a:pPr marL="914400" lvl="1" indent="-457200" defTabSz="457200">
              <a:buFont typeface="Arial" panose="020B0604020202020204" pitchFamily="34" charset="0"/>
              <a:buChar char="•"/>
            </a:pPr>
            <a:endParaRPr lang="en-CA" altLang="en-US" sz="3000" dirty="0" smtClean="0">
              <a:solidFill>
                <a:prstClr val="black"/>
              </a:solidFill>
            </a:endParaRPr>
          </a:p>
          <a:p>
            <a:pPr lvl="0" defTabSz="457200"/>
            <a:endParaRPr lang="en-CA" altLang="en-US" sz="3000" dirty="0" smtClean="0">
              <a:solidFill>
                <a:prstClr val="black"/>
              </a:solidFill>
            </a:endParaRPr>
          </a:p>
        </p:txBody>
      </p:sp>
    </p:spTree>
    <p:extLst>
      <p:ext uri="{BB962C8B-B14F-4D97-AF65-F5344CB8AC3E}">
        <p14:creationId xmlns:p14="http://schemas.microsoft.com/office/powerpoint/2010/main" val="1409883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fr-FR" sz="3600" b="1" dirty="0" smtClean="0">
                <a:cs typeface="Verdana"/>
              </a:rPr>
              <a:t>Hazard </a:t>
            </a:r>
            <a:r>
              <a:rPr lang="fr-FR" sz="3600" b="1" dirty="0" err="1" smtClean="0">
                <a:cs typeface="Verdana"/>
              </a:rPr>
              <a:t>Prevention</a:t>
            </a:r>
            <a:r>
              <a:rPr lang="fr-FR" sz="3600" b="1" dirty="0" smtClean="0">
                <a:cs typeface="Verdana"/>
              </a:rPr>
              <a:t> Program Components </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34362" cy="3323987"/>
          </a:xfrm>
          <a:prstGeom prst="rect">
            <a:avLst/>
          </a:prstGeom>
          <a:noFill/>
        </p:spPr>
        <p:txBody>
          <a:bodyPr wrap="square" rtlCol="0">
            <a:spAutoFit/>
          </a:bodyPr>
          <a:lstStyle/>
          <a:p>
            <a:pPr marL="457200" lvl="0" indent="-457200" defTabSz="457200">
              <a:buFont typeface="Arial" panose="020B0604020202020204" pitchFamily="34" charset="0"/>
              <a:buChar char="•"/>
            </a:pPr>
            <a:r>
              <a:rPr lang="en-CA" altLang="en-US" sz="3000" dirty="0" smtClean="0">
                <a:solidFill>
                  <a:prstClr val="black"/>
                </a:solidFill>
              </a:rPr>
              <a:t>Implementation plan</a:t>
            </a:r>
          </a:p>
          <a:p>
            <a:pPr marL="457200" lvl="0" indent="-457200" defTabSz="457200">
              <a:buFont typeface="Arial" panose="020B0604020202020204" pitchFamily="34" charset="0"/>
              <a:buChar char="•"/>
            </a:pPr>
            <a:r>
              <a:rPr lang="en-CA" altLang="en-US" sz="3000" dirty="0" smtClean="0">
                <a:solidFill>
                  <a:prstClr val="black"/>
                </a:solidFill>
              </a:rPr>
              <a:t>Hazard identification and assessment methodology</a:t>
            </a:r>
          </a:p>
          <a:p>
            <a:pPr marL="457200" lvl="0" indent="-457200" defTabSz="457200">
              <a:buFont typeface="Arial" panose="020B0604020202020204" pitchFamily="34" charset="0"/>
              <a:buChar char="•"/>
            </a:pPr>
            <a:r>
              <a:rPr lang="en-CA" altLang="en-US" sz="3000" dirty="0" smtClean="0">
                <a:solidFill>
                  <a:prstClr val="black"/>
                </a:solidFill>
              </a:rPr>
              <a:t>Hazard identification and assessment</a:t>
            </a:r>
          </a:p>
          <a:p>
            <a:pPr marL="457200" lvl="0" indent="-457200" defTabSz="457200">
              <a:buFont typeface="Arial" panose="020B0604020202020204" pitchFamily="34" charset="0"/>
              <a:buChar char="•"/>
            </a:pPr>
            <a:r>
              <a:rPr lang="en-CA" altLang="en-US" sz="3000" dirty="0" smtClean="0">
                <a:solidFill>
                  <a:prstClr val="black"/>
                </a:solidFill>
              </a:rPr>
              <a:t>Preventive measures</a:t>
            </a:r>
          </a:p>
          <a:p>
            <a:pPr marL="457200" lvl="0" indent="-457200" defTabSz="457200">
              <a:buFont typeface="Arial" panose="020B0604020202020204" pitchFamily="34" charset="0"/>
              <a:buChar char="•"/>
            </a:pPr>
            <a:r>
              <a:rPr lang="en-CA" altLang="en-US" sz="3000" dirty="0" smtClean="0">
                <a:solidFill>
                  <a:prstClr val="black"/>
                </a:solidFill>
              </a:rPr>
              <a:t>Employee training</a:t>
            </a:r>
          </a:p>
          <a:p>
            <a:pPr marL="457200" lvl="0" indent="-457200" defTabSz="457200">
              <a:buFont typeface="Arial" panose="020B0604020202020204" pitchFamily="34" charset="0"/>
              <a:buChar char="•"/>
            </a:pPr>
            <a:r>
              <a:rPr lang="en-CA" altLang="en-US" sz="3000" dirty="0" smtClean="0">
                <a:solidFill>
                  <a:prstClr val="black"/>
                </a:solidFill>
              </a:rPr>
              <a:t>Program evaluation</a:t>
            </a:r>
            <a:endParaRPr lang="en-CA" altLang="en-US" sz="3000" dirty="0">
              <a:solidFill>
                <a:prstClr val="black"/>
              </a:solidFill>
            </a:endParaRPr>
          </a:p>
        </p:txBody>
      </p:sp>
    </p:spTree>
    <p:extLst>
      <p:ext uri="{BB962C8B-B14F-4D97-AF65-F5344CB8AC3E}">
        <p14:creationId xmlns:p14="http://schemas.microsoft.com/office/powerpoint/2010/main" val="334325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fr-FR" sz="3600" b="1" dirty="0" smtClean="0">
                <a:cs typeface="Verdana"/>
              </a:rPr>
              <a:t>COVID 19 </a:t>
            </a:r>
            <a:r>
              <a:rPr lang="fr-FR" sz="3600" b="1" dirty="0" err="1" smtClean="0">
                <a:cs typeface="Verdana"/>
              </a:rPr>
              <a:t>Requirements</a:t>
            </a:r>
            <a:r>
              <a:rPr lang="fr-FR" sz="3600" b="1" dirty="0" smtClean="0">
                <a:cs typeface="Verdana"/>
              </a:rPr>
              <a:t> </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34362" cy="3323987"/>
          </a:xfrm>
          <a:prstGeom prst="rect">
            <a:avLst/>
          </a:prstGeom>
          <a:noFill/>
        </p:spPr>
        <p:txBody>
          <a:bodyPr wrap="square" rtlCol="0">
            <a:spAutoFit/>
          </a:bodyPr>
          <a:lstStyle/>
          <a:p>
            <a:pPr marL="457200" lvl="0" indent="-457200" defTabSz="457200">
              <a:buFont typeface="Arial" panose="020B0604020202020204" pitchFamily="34" charset="0"/>
              <a:buChar char="•"/>
            </a:pPr>
            <a:r>
              <a:rPr lang="en-CA" altLang="en-US" sz="3000" dirty="0" smtClean="0">
                <a:solidFill>
                  <a:prstClr val="black"/>
                </a:solidFill>
              </a:rPr>
              <a:t>Complete a hazard assessment related to COVID19 in the workplace</a:t>
            </a:r>
          </a:p>
          <a:p>
            <a:pPr marL="457200" lvl="0" indent="-457200" defTabSz="457200">
              <a:buFont typeface="Arial" panose="020B0604020202020204" pitchFamily="34" charset="0"/>
              <a:buChar char="•"/>
            </a:pPr>
            <a:r>
              <a:rPr lang="en-CA" altLang="en-US" sz="3000" dirty="0" smtClean="0">
                <a:solidFill>
                  <a:prstClr val="black"/>
                </a:solidFill>
              </a:rPr>
              <a:t>Determine which preventive measures will be implemented to address the risks and hazards identified in your assessment. </a:t>
            </a:r>
          </a:p>
          <a:p>
            <a:pPr marL="457200" lvl="0" indent="-457200" defTabSz="457200">
              <a:buFont typeface="Arial" panose="020B0604020202020204" pitchFamily="34" charset="0"/>
              <a:buChar char="•"/>
            </a:pPr>
            <a:r>
              <a:rPr lang="en-CA" altLang="en-US" sz="3000" dirty="0" smtClean="0">
                <a:solidFill>
                  <a:prstClr val="black"/>
                </a:solidFill>
              </a:rPr>
              <a:t>Train employees on the hazards and preventive measures being implemented.</a:t>
            </a:r>
            <a:endParaRPr lang="en-CA" altLang="en-US" sz="3000" dirty="0">
              <a:solidFill>
                <a:prstClr val="black"/>
              </a:solidFill>
            </a:endParaRPr>
          </a:p>
        </p:txBody>
      </p:sp>
    </p:spTree>
    <p:extLst>
      <p:ext uri="{BB962C8B-B14F-4D97-AF65-F5344CB8AC3E}">
        <p14:creationId xmlns:p14="http://schemas.microsoft.com/office/powerpoint/2010/main" val="2584053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fr-FR" sz="3600" b="1" dirty="0" smtClean="0">
                <a:cs typeface="Verdana"/>
              </a:rPr>
              <a:t>COVID 19 – </a:t>
            </a:r>
            <a:r>
              <a:rPr lang="fr-FR" sz="3600" b="1" dirty="0" err="1" smtClean="0">
                <a:cs typeface="Verdana"/>
              </a:rPr>
              <a:t>Preventive</a:t>
            </a:r>
            <a:r>
              <a:rPr lang="fr-FR" sz="3600" b="1" dirty="0" smtClean="0">
                <a:cs typeface="Verdana"/>
              </a:rPr>
              <a:t> </a:t>
            </a:r>
            <a:r>
              <a:rPr lang="fr-FR" sz="3600" b="1" dirty="0" err="1" smtClean="0">
                <a:cs typeface="Verdana"/>
              </a:rPr>
              <a:t>Measures</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34362" cy="2862322"/>
          </a:xfrm>
          <a:prstGeom prst="rect">
            <a:avLst/>
          </a:prstGeom>
          <a:noFill/>
        </p:spPr>
        <p:txBody>
          <a:bodyPr wrap="square" rtlCol="0">
            <a:spAutoFit/>
          </a:bodyPr>
          <a:lstStyle/>
          <a:p>
            <a:pPr marL="457200" lvl="0" indent="-457200" defTabSz="457200">
              <a:buFont typeface="Arial" panose="020B0604020202020204" pitchFamily="34" charset="0"/>
              <a:buChar char="•"/>
            </a:pPr>
            <a:r>
              <a:rPr lang="en-CA" altLang="en-US" sz="3000" dirty="0" smtClean="0">
                <a:solidFill>
                  <a:prstClr val="black"/>
                </a:solidFill>
              </a:rPr>
              <a:t>Preventive measures must be selected in the following order</a:t>
            </a:r>
          </a:p>
          <a:p>
            <a:pPr marL="914400" lvl="1" indent="-457200" defTabSz="457200">
              <a:buFont typeface="Arial" panose="020B0604020202020204" pitchFamily="34" charset="0"/>
              <a:buChar char="•"/>
            </a:pPr>
            <a:r>
              <a:rPr lang="en-CA" altLang="en-US" sz="3000" dirty="0" smtClean="0">
                <a:solidFill>
                  <a:prstClr val="black"/>
                </a:solidFill>
              </a:rPr>
              <a:t>Elimination of the hazard</a:t>
            </a:r>
          </a:p>
          <a:p>
            <a:pPr marL="914400" lvl="1" indent="-457200" defTabSz="457200">
              <a:buFont typeface="Arial" panose="020B0604020202020204" pitchFamily="34" charset="0"/>
              <a:buChar char="•"/>
            </a:pPr>
            <a:r>
              <a:rPr lang="en-CA" altLang="en-US" sz="3000" dirty="0" smtClean="0">
                <a:solidFill>
                  <a:prstClr val="black"/>
                </a:solidFill>
              </a:rPr>
              <a:t>Reduction of the hazard</a:t>
            </a:r>
          </a:p>
          <a:p>
            <a:pPr marL="914400" lvl="1" indent="-457200" defTabSz="457200">
              <a:buFont typeface="Arial" panose="020B0604020202020204" pitchFamily="34" charset="0"/>
              <a:buChar char="•"/>
            </a:pPr>
            <a:r>
              <a:rPr lang="en-CA" altLang="en-US" sz="3000" dirty="0" smtClean="0">
                <a:solidFill>
                  <a:prstClr val="black"/>
                </a:solidFill>
              </a:rPr>
              <a:t>Personal Protective Equipment (PPE)</a:t>
            </a:r>
          </a:p>
          <a:p>
            <a:pPr marL="914400" lvl="1" indent="-457200" defTabSz="457200">
              <a:buFont typeface="Arial" panose="020B0604020202020204" pitchFamily="34" charset="0"/>
              <a:buChar char="•"/>
            </a:pPr>
            <a:r>
              <a:rPr lang="en-CA" altLang="en-US" sz="3000" dirty="0" smtClean="0">
                <a:solidFill>
                  <a:prstClr val="black"/>
                </a:solidFill>
              </a:rPr>
              <a:t>Administrative procedures</a:t>
            </a:r>
            <a:endParaRPr lang="en-CA" altLang="en-US" sz="3000" dirty="0" smtClean="0">
              <a:solidFill>
                <a:prstClr val="black"/>
              </a:solidFill>
            </a:endParaRPr>
          </a:p>
        </p:txBody>
      </p:sp>
    </p:spTree>
    <p:extLst>
      <p:ext uri="{BB962C8B-B14F-4D97-AF65-F5344CB8AC3E}">
        <p14:creationId xmlns:p14="http://schemas.microsoft.com/office/powerpoint/2010/main" val="2674097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CE2B6B-7FFE-FA46-BED3-31567387080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p:cNvSpPr>
            <a:spLocks noGrp="1"/>
          </p:cNvSpPr>
          <p:nvPr>
            <p:ph type="title" idx="4294967295"/>
          </p:nvPr>
        </p:nvSpPr>
        <p:spPr>
          <a:xfrm>
            <a:off x="446088" y="354013"/>
            <a:ext cx="8229600" cy="665162"/>
          </a:xfrm>
        </p:spPr>
        <p:txBody>
          <a:bodyPr tIns="421200" anchor="ctr" anchorCtr="0">
            <a:normAutofit fontScale="90000"/>
          </a:bodyPr>
          <a:lstStyle/>
          <a:p>
            <a:pPr algn="l"/>
            <a:r>
              <a:rPr lang="fr-FR" sz="3600" b="1" dirty="0" smtClean="0">
                <a:cs typeface="Verdana"/>
              </a:rPr>
              <a:t>Guidance </a:t>
            </a:r>
            <a:r>
              <a:rPr lang="fr-FR" sz="3600" b="1" dirty="0" err="1" smtClean="0">
                <a:cs typeface="Verdana"/>
              </a:rPr>
              <a:t>Material</a:t>
            </a:r>
            <a:r>
              <a:rPr lang="en-US" sz="3600" b="1" dirty="0" smtClean="0">
                <a:latin typeface="Verdana"/>
                <a:cs typeface="Verdana"/>
              </a:rPr>
              <a:t/>
            </a:r>
            <a:br>
              <a:rPr lang="en-US" sz="3600" b="1" dirty="0" smtClean="0">
                <a:latin typeface="Verdana"/>
                <a:cs typeface="Verdana"/>
              </a:rPr>
            </a:br>
            <a:endParaRPr lang="en-US" sz="2800" dirty="0">
              <a:latin typeface="Verdana"/>
              <a:cs typeface="Verdana"/>
            </a:endParaRPr>
          </a:p>
        </p:txBody>
      </p:sp>
      <p:sp>
        <p:nvSpPr>
          <p:cNvPr id="3" name="TextBox 2"/>
          <p:cNvSpPr txBox="1"/>
          <p:nvPr/>
        </p:nvSpPr>
        <p:spPr>
          <a:xfrm>
            <a:off x="452438" y="1535034"/>
            <a:ext cx="8234362" cy="1938992"/>
          </a:xfrm>
          <a:prstGeom prst="rect">
            <a:avLst/>
          </a:prstGeom>
          <a:noFill/>
        </p:spPr>
        <p:txBody>
          <a:bodyPr wrap="square" rtlCol="0">
            <a:spAutoFit/>
          </a:bodyPr>
          <a:lstStyle/>
          <a:p>
            <a:pPr marL="457200" lvl="0" indent="-457200" defTabSz="457200">
              <a:buFont typeface="Arial" panose="020B0604020202020204" pitchFamily="34" charset="0"/>
              <a:buChar char="•"/>
            </a:pPr>
            <a:r>
              <a:rPr lang="en-CA" altLang="en-US" sz="3000" dirty="0" smtClean="0">
                <a:solidFill>
                  <a:prstClr val="black"/>
                </a:solidFill>
              </a:rPr>
              <a:t>Hazard Prevention Program Guide – published by ESDC Labour Program</a:t>
            </a:r>
          </a:p>
          <a:p>
            <a:pPr marL="457200" lvl="0" indent="-457200" defTabSz="457200">
              <a:buFont typeface="Arial" panose="020B0604020202020204" pitchFamily="34" charset="0"/>
              <a:buChar char="•"/>
            </a:pPr>
            <a:r>
              <a:rPr lang="en-CA" altLang="en-US" sz="3000" dirty="0" smtClean="0">
                <a:solidFill>
                  <a:prstClr val="black"/>
                </a:solidFill>
              </a:rPr>
              <a:t>COVID19 Safety Plan Guide – </a:t>
            </a:r>
            <a:r>
              <a:rPr lang="en-CA" altLang="en-US" sz="3000" dirty="0" smtClean="0">
                <a:solidFill>
                  <a:prstClr val="black"/>
                </a:solidFill>
              </a:rPr>
              <a:t>published by </a:t>
            </a:r>
            <a:r>
              <a:rPr lang="en-CA" altLang="en-US" sz="3000" dirty="0" err="1" smtClean="0">
                <a:solidFill>
                  <a:prstClr val="black"/>
                </a:solidFill>
              </a:rPr>
              <a:t>WorkSafe</a:t>
            </a:r>
            <a:r>
              <a:rPr lang="en-CA" altLang="en-US" sz="3000" dirty="0" smtClean="0">
                <a:solidFill>
                  <a:prstClr val="black"/>
                </a:solidFill>
              </a:rPr>
              <a:t> BC</a:t>
            </a:r>
            <a:endParaRPr lang="en-CA" altLang="en-US" sz="3000" dirty="0" smtClean="0">
              <a:solidFill>
                <a:prstClr val="black"/>
              </a:solidFill>
            </a:endParaRPr>
          </a:p>
        </p:txBody>
      </p:sp>
    </p:spTree>
    <p:extLst>
      <p:ext uri="{BB962C8B-B14F-4D97-AF65-F5344CB8AC3E}">
        <p14:creationId xmlns:p14="http://schemas.microsoft.com/office/powerpoint/2010/main" val="3752100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Colour Palette 3 - Labour Progr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5_Colour Palette 3 - Labour Progr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6_Colour Palette 3 - Labour Progr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labour_colour_3 (1)</Template>
  <TotalTime>0</TotalTime>
  <Words>929</Words>
  <Application>Microsoft Office PowerPoint</Application>
  <PresentationFormat>On-screen Show (4:3)</PresentationFormat>
  <Paragraphs>96</Paragraphs>
  <Slides>10</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Verdana</vt:lpstr>
      <vt:lpstr>3_Colour Palette 3 - Labour Program</vt:lpstr>
      <vt:lpstr>5_Colour Palette 3 - Labour Program</vt:lpstr>
      <vt:lpstr>6_Colour Palette 3 - Labour Program</vt:lpstr>
      <vt:lpstr> Returning to Work Safely  ESDC, Labour Program HSO Melissa Morden</vt:lpstr>
      <vt:lpstr>Jurisdiction </vt:lpstr>
      <vt:lpstr>Jurisdiction </vt:lpstr>
      <vt:lpstr>CLC, Part II – Duties of Employers </vt:lpstr>
      <vt:lpstr>Hazard Prevention Program, Part 19 COHSR </vt:lpstr>
      <vt:lpstr>Hazard Prevention Program Components  </vt:lpstr>
      <vt:lpstr>COVID 19 Requirements  </vt:lpstr>
      <vt:lpstr>COVID 19 – Preventive Measures </vt:lpstr>
      <vt:lpstr>Guidance Material </vt:lpstr>
      <vt:lpstr>Sources of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2015-04-21T23:59:15Z</dcterms:created>
  <dcterms:modified xsi:type="dcterms:W3CDTF">2020-06-15T20:26:53Z</dcterms:modified>
</cp:coreProperties>
</file>